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1" r:id="rId3"/>
    <p:sldId id="293" r:id="rId4"/>
    <p:sldId id="294" r:id="rId5"/>
    <p:sldId id="258" r:id="rId6"/>
    <p:sldId id="282" r:id="rId7"/>
    <p:sldId id="259" r:id="rId8"/>
    <p:sldId id="283" r:id="rId9"/>
    <p:sldId id="284" r:id="rId10"/>
    <p:sldId id="285" r:id="rId11"/>
    <p:sldId id="286" r:id="rId12"/>
    <p:sldId id="295" r:id="rId13"/>
    <p:sldId id="296" r:id="rId14"/>
    <p:sldId id="297" r:id="rId15"/>
    <p:sldId id="260" r:id="rId16"/>
    <p:sldId id="261" r:id="rId17"/>
    <p:sldId id="263" r:id="rId18"/>
    <p:sldId id="266" r:id="rId19"/>
    <p:sldId id="267" r:id="rId20"/>
    <p:sldId id="288" r:id="rId21"/>
    <p:sldId id="289" r:id="rId22"/>
    <p:sldId id="298" r:id="rId23"/>
    <p:sldId id="290" r:id="rId24"/>
    <p:sldId id="291" r:id="rId25"/>
    <p:sldId id="292" r:id="rId26"/>
    <p:sldId id="274" r:id="rId27"/>
  </p:sldIdLst>
  <p:sldSz cx="9144000" cy="6858000" type="screen4x3"/>
  <p:notesSz cx="6858000" cy="9117013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96"/>
      </p:cViewPr>
      <p:guideLst>
        <p:guide orient="horz" pos="2872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3DC1C-57F7-4847-9F7D-A761BCDD7F42}" type="datetimeFigureOut">
              <a:rPr lang="en-US" smtClean="0"/>
              <a:t>9/15/2008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7D0E9-15FF-4933-A7B1-AAA9CC2BBB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8EEAD-E1A5-4DA0-A7AA-FC638B209CD3}" type="datetimeFigureOut">
              <a:rPr lang="en-US" smtClean="0"/>
              <a:pPr/>
              <a:t>9/15/2008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54582-2A6F-4232-8D5A-35409EC062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F0FF8-B86E-4CCD-9BDD-AF5FADFD6E5F}" type="slidenum">
              <a:rPr lang="en-US"/>
              <a:pPr/>
              <a:t>5</a:t>
            </a:fld>
            <a:endParaRPr lang="en-US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455613"/>
            <a:ext cx="5368925" cy="4027487"/>
          </a:xfrm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676" y="4939939"/>
            <a:ext cx="5715000" cy="362127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A5666-7A25-4F3F-AFB3-5284BBA61AF5}" type="slidenum">
              <a:rPr lang="en-US"/>
              <a:pPr/>
              <a:t>16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7A96F-4DAA-46D4-AE63-2B14347A40A4}" type="slidenum">
              <a:rPr lang="en-US"/>
              <a:pPr/>
              <a:t>17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E1E6-C9C3-44EC-B5E6-4FC37DB8CA94}" type="datetime1">
              <a:rPr lang="en-US" smtClean="0"/>
              <a:pPr/>
              <a:t>9/15/2008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Essentials of Business Processes and Information Systems | © 2009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91400" y="6191250"/>
            <a:ext cx="1257300" cy="476250"/>
          </a:xfrm>
        </p:spPr>
        <p:txBody>
          <a:bodyPr/>
          <a:lstStyle/>
          <a:p>
            <a:fld id="{160D9642-DA3C-4DEC-B8FC-13FA90FB1310}" type="datetime1">
              <a:rPr lang="en-US" smtClean="0"/>
              <a:pPr/>
              <a:t>9/15/2008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6324600" cy="457200"/>
          </a:xfrm>
        </p:spPr>
        <p:txBody>
          <a:bodyPr/>
          <a:lstStyle/>
          <a:p>
            <a:r>
              <a:rPr lang="en-US" dirty="0" smtClean="0"/>
              <a:t>Magal and Word | Essentials of Business Processes and Information Systems | ©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AF8F-4136-4CEA-9B1D-6B4F64D65D3E}" type="datetime1">
              <a:rPr lang="en-US" smtClean="0"/>
              <a:pPr/>
              <a:t>9/15/2008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Essentials of Business Processes and Information Systems | ©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990600"/>
            <a:ext cx="77724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67600" y="6191250"/>
            <a:ext cx="11811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95B7B5F5-DDAB-4A31-A794-C290E9010F28}" type="datetime1">
              <a:rPr lang="en-US" smtClean="0"/>
              <a:pPr algn="r" eaLnBrk="1" latinLnBrk="0" hangingPunct="1"/>
              <a:t>9/15/2008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6248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Magal and Word | Essentials of Business Processes and Information Systems | © 2009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9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10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914400" y="6172200"/>
            <a:ext cx="7696200" cy="457200"/>
          </a:xfrm>
        </p:spPr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smtClean="0"/>
              <a:t>Chapter 3:  The Procurement Process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Goods Receipt Document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10</a:t>
            </a:fld>
            <a:endParaRPr kumimoji="0"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 b="32394"/>
          <a:stretch>
            <a:fillRect/>
          </a:stretch>
        </p:blipFill>
        <p:spPr bwMode="auto">
          <a:xfrm>
            <a:off x="1850065" y="990600"/>
            <a:ext cx="5443870" cy="4876800"/>
          </a:xfrm>
          <a:prstGeom prst="rect">
            <a:avLst/>
          </a:prstGeom>
          <a:noFill/>
          <a:ln w="9525">
            <a:solidFill>
              <a:schemeClr val="tx1">
                <a:alpha val="8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Vender Invoice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 t="4110"/>
          <a:stretch>
            <a:fillRect/>
          </a:stretch>
        </p:blipFill>
        <p:spPr bwMode="auto">
          <a:xfrm>
            <a:off x="2531922" y="911626"/>
            <a:ext cx="4080157" cy="5184374"/>
          </a:xfrm>
          <a:prstGeom prst="rect">
            <a:avLst/>
          </a:prstGeom>
          <a:noFill/>
          <a:ln w="9525">
            <a:solidFill>
              <a:schemeClr val="tx1">
                <a:alpha val="8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Instance-Level Information</a:t>
            </a:r>
          </a:p>
          <a:p>
            <a:pPr lvl="1"/>
            <a:r>
              <a:rPr lang="en-US" dirty="0" smtClean="0"/>
              <a:t>Status of a purchase requisition / order</a:t>
            </a:r>
          </a:p>
          <a:p>
            <a:pPr lvl="1"/>
            <a:r>
              <a:rPr lang="en-US" dirty="0" smtClean="0"/>
              <a:t>Has a requisition been acted on?  Has a PO been created and sent</a:t>
            </a:r>
          </a:p>
          <a:p>
            <a:pPr lvl="1"/>
            <a:r>
              <a:rPr lang="en-US" dirty="0" smtClean="0"/>
              <a:t>Have goods been received for the requisition / order?  When?  Where are the goods?</a:t>
            </a:r>
          </a:p>
          <a:p>
            <a:pPr lvl="1"/>
            <a:r>
              <a:rPr lang="en-US" dirty="0" smtClean="0"/>
              <a:t>If received, has an invoice been received?  Paid?</a:t>
            </a:r>
          </a:p>
          <a:p>
            <a:pPr lvl="1"/>
            <a:r>
              <a:rPr lang="en-US" dirty="0" smtClean="0"/>
              <a:t>If not received, when can we expect the goods?</a:t>
            </a:r>
          </a:p>
          <a:p>
            <a:r>
              <a:rPr lang="en-US" dirty="0" smtClean="0"/>
              <a:t>Process-Level Information </a:t>
            </a:r>
          </a:p>
          <a:p>
            <a:pPr lvl="1"/>
            <a:r>
              <a:rPr lang="en-US" dirty="0" smtClean="0"/>
              <a:t>How well is the process doing?</a:t>
            </a:r>
          </a:p>
          <a:p>
            <a:pPr lvl="1"/>
            <a:r>
              <a:rPr lang="en-US" dirty="0" smtClean="0"/>
              <a:t>How much time does it take on average? Per material?  Per vendor?</a:t>
            </a:r>
          </a:p>
          <a:p>
            <a:pPr lvl="1"/>
            <a:r>
              <a:rPr lang="en-US" dirty="0" smtClean="0"/>
              <a:t>Which vendors are prompt?  Who habitually delivers late?</a:t>
            </a:r>
          </a:p>
          <a:p>
            <a:pPr lvl="1"/>
            <a:r>
              <a:rPr lang="en-US" dirty="0" smtClean="0"/>
              <a:t>What do we buy most often?  From with vendor(s)?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Financial Impact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Magal and Word | Essentials of Business Processes and Information Systems | ©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Impact on balance sheet and income statement accounts</a:t>
            </a:r>
          </a:p>
          <a:p>
            <a:r>
              <a:rPr lang="en-US" dirty="0" smtClean="0"/>
              <a:t>Example:  Procure $500 in materials.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447800" y="2362200"/>
          <a:ext cx="615505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055"/>
                <a:gridCol w="2032000"/>
                <a:gridCol w="2032000"/>
              </a:tblGrid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I/S</a:t>
                      </a:r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 requisition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Purchase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Goods receipt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Vendor Invoice</a:t>
                      </a:r>
                      <a:r>
                        <a:rPr lang="en-US" baseline="0" dirty="0" smtClean="0"/>
                        <a:t> receipt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r>
                        <a:rPr lang="en-US" baseline="0" dirty="0" smtClean="0"/>
                        <a:t> 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274638"/>
            <a:ext cx="77724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Role of enterprise systems in the procurement process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>
          <a:xfrm>
            <a:off x="914400" y="1371600"/>
            <a:ext cx="7772400" cy="4648200"/>
          </a:xfrm>
        </p:spPr>
        <p:txBody>
          <a:bodyPr/>
          <a:lstStyle/>
          <a:p>
            <a:r>
              <a:rPr lang="en-US" dirty="0" smtClean="0"/>
              <a:t>Execute the Process</a:t>
            </a:r>
          </a:p>
          <a:p>
            <a:pPr lvl="1"/>
            <a:r>
              <a:rPr lang="en-US" dirty="0" smtClean="0"/>
              <a:t>Create Purchase Requisition</a:t>
            </a:r>
          </a:p>
          <a:p>
            <a:pPr lvl="1"/>
            <a:r>
              <a:rPr lang="en-US" dirty="0" smtClean="0"/>
              <a:t>Create Purchase Order</a:t>
            </a:r>
          </a:p>
          <a:p>
            <a:pPr lvl="1"/>
            <a:r>
              <a:rPr lang="en-US" dirty="0" smtClean="0"/>
              <a:t>Receive Shipment</a:t>
            </a:r>
          </a:p>
          <a:p>
            <a:pPr lvl="1"/>
            <a:r>
              <a:rPr lang="en-US" dirty="0" smtClean="0"/>
              <a:t>Receive Invoice and Send Payment</a:t>
            </a:r>
          </a:p>
          <a:p>
            <a:r>
              <a:rPr lang="en-US" dirty="0" smtClean="0"/>
              <a:t>Capture and Store Process Data</a:t>
            </a:r>
          </a:p>
          <a:p>
            <a:r>
              <a:rPr lang="en-US" dirty="0" smtClean="0"/>
              <a:t>Monitor the Process</a:t>
            </a:r>
          </a:p>
          <a:p>
            <a:pPr lvl="1"/>
            <a:r>
              <a:rPr lang="en-US" dirty="0" smtClean="0"/>
              <a:t>Instance-Level Information Flow</a:t>
            </a:r>
          </a:p>
          <a:p>
            <a:pPr lvl="1"/>
            <a:r>
              <a:rPr lang="en-US" dirty="0" smtClean="0"/>
              <a:t>Process-Level Information Flow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381000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Enterprise systems in Procurement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51504" y="1371600"/>
            <a:ext cx="6240993" cy="47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Purchase Requisition in SAP</a:t>
            </a:r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59293" y="895611"/>
            <a:ext cx="7225415" cy="520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76200"/>
            <a:ext cx="77724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Purchase Order in SAP</a:t>
            </a:r>
            <a:endParaRPr lang="en-US" sz="3600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28700" y="878760"/>
            <a:ext cx="7086600" cy="51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152400"/>
            <a:ext cx="84582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Goods Receipt in SAP</a:t>
            </a:r>
            <a:endParaRPr lang="en-US" sz="3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03649" y="932704"/>
            <a:ext cx="6936702" cy="49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90600" y="304800"/>
            <a:ext cx="77724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Invoice Receipt in SAP</a:t>
            </a:r>
            <a:endParaRPr lang="en-US" sz="3600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47125" y="892021"/>
            <a:ext cx="7049751" cy="507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914400" y="6172200"/>
            <a:ext cx="7315200" cy="457200"/>
          </a:xfrm>
        </p:spPr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Basic Procurement Process  (manual process)</a:t>
            </a:r>
          </a:p>
          <a:p>
            <a:r>
              <a:rPr lang="en-US" dirty="0" smtClean="0"/>
              <a:t>Role of Enterprise Systems in the Procurement Process</a:t>
            </a:r>
          </a:p>
          <a:p>
            <a:r>
              <a:rPr lang="en-US" dirty="0" smtClean="0"/>
              <a:t>Exercise Using Simulated SAP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90600" y="304800"/>
            <a:ext cx="77724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Vender Payment in SAP – Initial Screen</a:t>
            </a:r>
            <a:endParaRPr lang="en-US" sz="3600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4185" y="960233"/>
            <a:ext cx="7135630" cy="513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90600" y="304800"/>
            <a:ext cx="77724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Vender Payment in SAP – Processing</a:t>
            </a:r>
            <a:endParaRPr lang="en-US" sz="3600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21</a:t>
            </a:fld>
            <a:endParaRPr kumimoji="0"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4186" y="960234"/>
            <a:ext cx="7135629" cy="513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 monitoring (Information flow)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Magal and Word | Essentials of Business Processes and Information Systems | ©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Instance level – status information</a:t>
            </a:r>
          </a:p>
          <a:p>
            <a:pPr lvl="1"/>
            <a:r>
              <a:rPr lang="en-US" dirty="0" smtClean="0"/>
              <a:t>Status of a purchase requisition / order (PO history)</a:t>
            </a:r>
          </a:p>
          <a:p>
            <a:r>
              <a:rPr lang="en-US" dirty="0" smtClean="0"/>
              <a:t>Process level – aggregate information</a:t>
            </a:r>
          </a:p>
          <a:p>
            <a:pPr lvl="1"/>
            <a:r>
              <a:rPr lang="en-US" dirty="0" smtClean="0"/>
              <a:t>How is the process doing?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90600" y="304800"/>
            <a:ext cx="77724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Purchase Requisition History</a:t>
            </a:r>
            <a:endParaRPr lang="en-US" sz="3600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19021" y="981588"/>
            <a:ext cx="7105958" cy="51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90600" y="304800"/>
            <a:ext cx="77724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Purchase Order History</a:t>
            </a:r>
            <a:endParaRPr lang="en-US" sz="3600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24</a:t>
            </a:fld>
            <a:endParaRPr kumimoji="0"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90600" y="940678"/>
            <a:ext cx="7162800" cy="51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90600" y="304800"/>
            <a:ext cx="7772400" cy="639762"/>
          </a:xfrm>
        </p:spPr>
        <p:txBody>
          <a:bodyPr>
            <a:noAutofit/>
          </a:bodyPr>
          <a:lstStyle/>
          <a:p>
            <a:r>
              <a:rPr lang="en-US" sz="3600" smtClean="0"/>
              <a:t>Process-Level Information</a:t>
            </a:r>
            <a:endParaRPr lang="en-US" sz="3600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25</a:t>
            </a:fld>
            <a:endParaRPr kumimoji="0"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71860" y="987623"/>
            <a:ext cx="7200280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Exercise Using Simulated SAP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The exercises will require you to complete the steps in the procurement process that have been discussed in this chapter.  In particular you will:</a:t>
            </a:r>
          </a:p>
          <a:p>
            <a:pPr lvl="1"/>
            <a:r>
              <a:rPr lang="en-US" dirty="0" smtClean="0"/>
              <a:t>Create a purchase requisition for a number of trading goods</a:t>
            </a:r>
          </a:p>
          <a:p>
            <a:pPr lvl="1"/>
            <a:r>
              <a:rPr lang="en-US" dirty="0" smtClean="0"/>
              <a:t>Convert the requisition to a purchase order</a:t>
            </a:r>
          </a:p>
          <a:p>
            <a:pPr lvl="1"/>
            <a:r>
              <a:rPr lang="en-US" dirty="0" smtClean="0"/>
              <a:t>Enter a goods receipt into the system</a:t>
            </a:r>
          </a:p>
          <a:p>
            <a:pPr lvl="1"/>
            <a:r>
              <a:rPr lang="en-US" dirty="0" smtClean="0"/>
              <a:t>Enter a vendor invoice into the system</a:t>
            </a:r>
          </a:p>
          <a:p>
            <a:pPr lvl="1"/>
            <a:r>
              <a:rPr lang="en-US" dirty="0" smtClean="0"/>
              <a:t>Record a payment to the vendor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Basic Procurement Process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Requisition to pay </a:t>
            </a:r>
          </a:p>
          <a:p>
            <a:pPr lvl="1"/>
            <a:r>
              <a:rPr lang="en-US" dirty="0" smtClean="0"/>
              <a:t>All the steps needed to acquire/procure material</a:t>
            </a:r>
          </a:p>
          <a:p>
            <a:r>
              <a:rPr lang="en-US" dirty="0" smtClean="0"/>
              <a:t>Key Concepts and Assumptions</a:t>
            </a:r>
          </a:p>
          <a:p>
            <a:pPr lvl="1"/>
            <a:r>
              <a:rPr lang="en-US" dirty="0" smtClean="0"/>
              <a:t>B2C vs. B2B commerce</a:t>
            </a:r>
          </a:p>
          <a:p>
            <a:pPr lvl="1"/>
            <a:r>
              <a:rPr lang="en-US" dirty="0" smtClean="0"/>
              <a:t>Importance of standardized processes in B2B</a:t>
            </a:r>
          </a:p>
          <a:p>
            <a:r>
              <a:rPr lang="en-US" dirty="0" smtClean="0"/>
              <a:t>Conceptual Framework</a:t>
            </a:r>
          </a:p>
          <a:p>
            <a:pPr lvl="1"/>
            <a:r>
              <a:rPr lang="en-US" dirty="0" smtClean="0"/>
              <a:t>Physical Flow</a:t>
            </a:r>
          </a:p>
          <a:p>
            <a:pPr lvl="1"/>
            <a:r>
              <a:rPr lang="en-US" dirty="0" smtClean="0"/>
              <a:t>Document and Data Flow</a:t>
            </a:r>
          </a:p>
          <a:p>
            <a:pPr lvl="1"/>
            <a:r>
              <a:rPr lang="en-US" dirty="0" smtClean="0"/>
              <a:t>Information Flow</a:t>
            </a:r>
          </a:p>
          <a:p>
            <a:pPr lvl="1"/>
            <a:r>
              <a:rPr lang="en-US" dirty="0" smtClean="0"/>
              <a:t>Financial Impact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Flow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Magal and Word | Essentials of Business Processes and Information Systems | ©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What is the trigger?</a:t>
            </a:r>
          </a:p>
          <a:p>
            <a:r>
              <a:rPr lang="en-US" dirty="0" smtClean="0"/>
              <a:t>What are the steps? </a:t>
            </a:r>
          </a:p>
          <a:p>
            <a:r>
              <a:rPr lang="en-US" dirty="0" smtClean="0"/>
              <a:t>What is the purpose of each step?</a:t>
            </a:r>
          </a:p>
          <a:p>
            <a:r>
              <a:rPr lang="en-US" dirty="0" smtClean="0"/>
              <a:t>Who is involved in each step?</a:t>
            </a:r>
          </a:p>
          <a:p>
            <a:r>
              <a:rPr lang="en-US" dirty="0" smtClean="0"/>
              <a:t>How is communication and coordination accomplished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Footer Placeholder 468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68" name="Slide Number Placeholder 46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9596" y="1905000"/>
            <a:ext cx="8058085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3" name="Title 47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Flow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 flow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4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Purchase Requisition</a:t>
            </a:r>
          </a:p>
          <a:p>
            <a:r>
              <a:rPr lang="en-US" dirty="0" smtClean="0"/>
              <a:t>Purchase Order</a:t>
            </a:r>
          </a:p>
          <a:p>
            <a:r>
              <a:rPr lang="en-US" dirty="0" smtClean="0"/>
              <a:t>Packing List</a:t>
            </a:r>
          </a:p>
          <a:p>
            <a:r>
              <a:rPr lang="en-US" dirty="0" smtClean="0"/>
              <a:t>Goods Receipt Document</a:t>
            </a:r>
          </a:p>
          <a:p>
            <a:r>
              <a:rPr lang="en-US" dirty="0" smtClean="0"/>
              <a:t>Vender Invoice and Payment</a:t>
            </a:r>
          </a:p>
          <a:p>
            <a:r>
              <a:rPr lang="en-US" dirty="0" smtClean="0"/>
              <a:t>Key questions regarding documents</a:t>
            </a:r>
          </a:p>
          <a:p>
            <a:pPr lvl="1"/>
            <a:r>
              <a:rPr lang="en-US" dirty="0" smtClean="0"/>
              <a:t>What is the purpose?</a:t>
            </a:r>
          </a:p>
          <a:p>
            <a:pPr lvl="1"/>
            <a:r>
              <a:rPr lang="en-US" dirty="0" smtClean="0"/>
              <a:t>What are the key data? </a:t>
            </a:r>
          </a:p>
          <a:p>
            <a:pPr lvl="2"/>
            <a:r>
              <a:rPr lang="en-US" dirty="0" smtClean="0"/>
              <a:t>General:  Who, when, what, where</a:t>
            </a:r>
          </a:p>
          <a:p>
            <a:pPr lvl="2"/>
            <a:r>
              <a:rPr lang="en-US" dirty="0" smtClean="0"/>
              <a:t>Process / step specific: varies</a:t>
            </a:r>
          </a:p>
          <a:p>
            <a:pPr lvl="1"/>
            <a:r>
              <a:rPr lang="en-US" dirty="0" smtClean="0"/>
              <a:t>How does data change across the process?</a:t>
            </a:r>
          </a:p>
          <a:p>
            <a:pPr lvl="1"/>
            <a:r>
              <a:rPr lang="en-US" dirty="0" smtClean="0"/>
              <a:t>Who is responsible for the data?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Purchase Requisition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Magal and Word ! Essentials of Business Processes and Information Systems | ©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 b="25319"/>
          <a:stretch>
            <a:fillRect/>
          </a:stretch>
        </p:blipFill>
        <p:spPr bwMode="auto">
          <a:xfrm>
            <a:off x="2019300" y="990600"/>
            <a:ext cx="5105400" cy="5052219"/>
          </a:xfrm>
          <a:prstGeom prst="rect">
            <a:avLst/>
          </a:prstGeom>
          <a:noFill/>
          <a:ln w="9525">
            <a:solidFill>
              <a:schemeClr val="tx1">
                <a:alpha val="8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Purchase Order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 b="15886"/>
          <a:stretch>
            <a:fillRect/>
          </a:stretch>
        </p:blipFill>
        <p:spPr bwMode="auto">
          <a:xfrm>
            <a:off x="2286000" y="990600"/>
            <a:ext cx="4648912" cy="5181600"/>
          </a:xfrm>
          <a:prstGeom prst="rect">
            <a:avLst/>
          </a:prstGeom>
          <a:noFill/>
          <a:ln w="9525">
            <a:solidFill>
              <a:schemeClr val="tx1">
                <a:alpha val="8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Packing List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kumimoji="0" lang="en-US" dirty="0" smtClean="0"/>
              <a:t>Magal and Word ! Essentials of Business Processes and Information Systems | © 2009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 b="19030"/>
          <a:stretch>
            <a:fillRect/>
          </a:stretch>
        </p:blipFill>
        <p:spPr bwMode="auto">
          <a:xfrm>
            <a:off x="2263806" y="990600"/>
            <a:ext cx="4616388" cy="4953000"/>
          </a:xfrm>
          <a:prstGeom prst="rect">
            <a:avLst/>
          </a:prstGeom>
          <a:noFill/>
          <a:ln w="9525">
            <a:solidFill>
              <a:schemeClr val="tx1">
                <a:alpha val="8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  <p:tag name="MMPROD_NEXTUNIQUEID" val="10009"/>
  <p:tag name="MMPROD_UIDATA" val="&lt;database version=&quot;6.0&quot;&gt;&lt;object type=&quot;1&quot; unique_id=&quot;10001&quot;&gt;&lt;object type=&quot;2&quot; unique_id=&quot;10073&quot;&gt;&lt;object type=&quot;3&quot; unique_id=&quot;10074&quot;&gt;&lt;property id=&quot;20148&quot; value=&quot;5&quot;/&gt;&lt;property id=&quot;20300&quot; value=&quot;Slide 1 - &amp;quot;Chapter 3:  The Procurement Process&amp;quot;&quot;/&gt;&lt;property id=&quot;20307&quot; value=&quot;256&quot;/&gt;&lt;/object&gt;&lt;object type=&quot;3&quot; unique_id=&quot;10075&quot;&gt;&lt;property id=&quot;20148&quot; value=&quot;5&quot;/&gt;&lt;property id=&quot;20300&quot; value=&quot;Slide 5 - &amp;quot;Physical Flow&amp;quot;&quot;/&gt;&lt;property id=&quot;20307&quot; value=&quot;258&quot;/&gt;&lt;/object&gt;&lt;object type=&quot;3&quot; unique_id=&quot;10076&quot;&gt;&lt;property id=&quot;20148&quot; value=&quot;5&quot;/&gt;&lt;property id=&quot;20300&quot; value=&quot;Slide 7 - &amp;quot;Purchase Requisition&amp;quot;&quot;/&gt;&lt;property id=&quot;20307&quot; value=&quot;259&quot;/&gt;&lt;/object&gt;&lt;object type=&quot;3&quot; unique_id=&quot;10077&quot;&gt;&lt;property id=&quot;20148&quot; value=&quot;5&quot;/&gt;&lt;property id=&quot;20300&quot; value=&quot;Slide 16 - &amp;quot;Purchase Requisition in SAP&amp;quot;&quot;/&gt;&lt;property id=&quot;20307&quot; value=&quot;261&quot;/&gt;&lt;/object&gt;&lt;object type=&quot;3&quot; unique_id=&quot;10078&quot;&gt;&lt;property id=&quot;20148&quot; value=&quot;5&quot;/&gt;&lt;property id=&quot;20300&quot; value=&quot;Slide 15 - &amp;quot;Enterprise systems in Procurement&amp;quot;&quot;/&gt;&lt;property id=&quot;20307&quot; value=&quot;260&quot;/&gt;&lt;/object&gt;&lt;object type=&quot;3&quot; unique_id=&quot;10079&quot;&gt;&lt;property id=&quot;20148&quot; value=&quot;5&quot;/&gt;&lt;property id=&quot;20300&quot; value=&quot;Slide 17 - &amp;quot;Purchase Order in SAP&amp;quot;&quot;/&gt;&lt;property id=&quot;20307&quot; value=&quot;263&quot;/&gt;&lt;/object&gt;&lt;object type=&quot;3&quot; unique_id=&quot;10081&quot;&gt;&lt;property id=&quot;20148&quot; value=&quot;5&quot;/&gt;&lt;property id=&quot;20300&quot; value=&quot;Slide 18 - &amp;quot;Goods Receipt in SAP&amp;quot;&quot;/&gt;&lt;property id=&quot;20307&quot; value=&quot;266&quot;/&gt;&lt;/object&gt;&lt;object type=&quot;3&quot; unique_id=&quot;10108&quot;&gt;&lt;property id=&quot;20148&quot; value=&quot;5&quot;/&gt;&lt;property id=&quot;20300&quot; value=&quot;Slide 19 - &amp;quot;Invoice Receipt in SAP&amp;quot;&quot;/&gt;&lt;property id=&quot;20307&quot; value=&quot;267&quot;/&gt;&lt;/object&gt;&lt;object type=&quot;3&quot; unique_id=&quot;10335&quot;&gt;&lt;property id=&quot;20148&quot; value=&quot;5&quot;/&gt;&lt;property id=&quot;20300&quot; value=&quot;Slide 2 - &amp;quot;Outline&amp;quot;&quot;/&gt;&lt;property id=&quot;20307&quot; value=&quot;271&quot;/&gt;&lt;/object&gt;&lt;object type=&quot;3&quot; unique_id=&quot;10342&quot;&gt;&lt;property id=&quot;20148&quot; value=&quot;5&quot;/&gt;&lt;property id=&quot;20300&quot; value=&quot;Slide 26 - &amp;quot;Exercise Using Simulated SAP&amp;quot;&quot;/&gt;&lt;property id=&quot;20307&quot; value=&quot;274&quot;/&gt;&lt;/object&gt;&lt;object type=&quot;3&quot; unique_id=&quot;10738&quot;&gt;&lt;property id=&quot;20148&quot; value=&quot;5&quot;/&gt;&lt;property id=&quot;20300&quot; value=&quot;Slide 3 - &amp;quot;A Basic Procurement Process&amp;quot;&quot;/&gt;&lt;property id=&quot;20307&quot; value=&quot;293&quot;/&gt;&lt;/object&gt;&lt;object type=&quot;3&quot; unique_id=&quot;10739&quot;&gt;&lt;property id=&quot;20148&quot; value=&quot;5&quot;/&gt;&lt;property id=&quot;20300&quot; value=&quot;Slide 6 - &amp;quot;Document flow&amp;quot;&quot;/&gt;&lt;property id=&quot;20307&quot; value=&quot;282&quot;/&gt;&lt;/object&gt;&lt;object type=&quot;3&quot; unique_id=&quot;10740&quot;&gt;&lt;property id=&quot;20148&quot; value=&quot;5&quot;/&gt;&lt;property id=&quot;20300&quot; value=&quot;Slide 8 - &amp;quot;Purchase Order&amp;quot;&quot;/&gt;&lt;property id=&quot;20307&quot; value=&quot;283&quot;/&gt;&lt;/object&gt;&lt;object type=&quot;3&quot; unique_id=&quot;10741&quot;&gt;&lt;property id=&quot;20148&quot; value=&quot;5&quot;/&gt;&lt;property id=&quot;20300&quot; value=&quot;Slide 9 - &amp;quot;Packing List&amp;quot;&quot;/&gt;&lt;property id=&quot;20307&quot; value=&quot;284&quot;/&gt;&lt;/object&gt;&lt;object type=&quot;3&quot; unique_id=&quot;10742&quot;&gt;&lt;property id=&quot;20148&quot; value=&quot;5&quot;/&gt;&lt;property id=&quot;20300&quot; value=&quot;Slide 10 - &amp;quot;A Goods Receipt Document&amp;quot;&quot;/&gt;&lt;property id=&quot;20307&quot; value=&quot;285&quot;/&gt;&lt;/object&gt;&lt;object type=&quot;3&quot; unique_id=&quot;10743&quot;&gt;&lt;property id=&quot;20148&quot; value=&quot;5&quot;/&gt;&lt;property id=&quot;20300&quot; value=&quot;Slide 11 - &amp;quot;A Vender Invoice&amp;quot;&quot;/&gt;&lt;property id=&quot;20307&quot; value=&quot;286&quot;/&gt;&lt;/object&gt;&lt;object type=&quot;3&quot; unique_id=&quot;10745&quot;&gt;&lt;property id=&quot;20148&quot; value=&quot;5&quot;/&gt;&lt;property id=&quot;20300&quot; value=&quot;Slide 20 - &amp;quot;Vender Payment in SAP – Initial Screen&amp;quot;&quot;/&gt;&lt;property id=&quot;20307&quot; value=&quot;288&quot;/&gt;&lt;/object&gt;&lt;object type=&quot;3&quot; unique_id=&quot;10746&quot;&gt;&lt;property id=&quot;20148&quot; value=&quot;5&quot;/&gt;&lt;property id=&quot;20300&quot; value=&quot;Slide 21 - &amp;quot;Vender Payment in SAP – Processing&amp;quot;&quot;/&gt;&lt;property id=&quot;20307&quot; value=&quot;289&quot;/&gt;&lt;/object&gt;&lt;object type=&quot;3&quot; unique_id=&quot;10747&quot;&gt;&lt;property id=&quot;20148&quot; value=&quot;5&quot;/&gt;&lt;property id=&quot;20300&quot; value=&quot;Slide 23 - &amp;quot;Purchase Requisition History&amp;quot;&quot;/&gt;&lt;property id=&quot;20307&quot; value=&quot;290&quot;/&gt;&lt;/object&gt;&lt;object type=&quot;3&quot; unique_id=&quot;10748&quot;&gt;&lt;property id=&quot;20148&quot; value=&quot;5&quot;/&gt;&lt;property id=&quot;20300&quot; value=&quot;Slide 24 - &amp;quot;Purchase Order History&amp;quot;&quot;/&gt;&lt;property id=&quot;20307&quot; value=&quot;291&quot;/&gt;&lt;/object&gt;&lt;object type=&quot;3&quot; unique_id=&quot;10749&quot;&gt;&lt;property id=&quot;20148&quot; value=&quot;5&quot;/&gt;&lt;property id=&quot;20300&quot; value=&quot;Slide 25 - &amp;quot;Process-Level Information&amp;quot;&quot;/&gt;&lt;property id=&quot;20307&quot; value=&quot;292&quot;/&gt;&lt;/object&gt;&lt;object type=&quot;3&quot; unique_id=&quot;10939&quot;&gt;&lt;property id=&quot;20148&quot; value=&quot;5&quot;/&gt;&lt;property id=&quot;20300&quot; value=&quot;Slide 4 - &amp;quot;Physical Flow&amp;quot;&quot;/&gt;&lt;property id=&quot;20307&quot; value=&quot;294&quot;/&gt;&lt;/object&gt;&lt;object type=&quot;3&quot; unique_id=&quot;10940&quot;&gt;&lt;property id=&quot;20148&quot; value=&quot;5&quot;/&gt;&lt;property id=&quot;20300&quot; value=&quot;Slide 12 - &amp;quot;Information Flow&amp;quot;&quot;/&gt;&lt;property id=&quot;20307&quot; value=&quot;295&quot;/&gt;&lt;/object&gt;&lt;object type=&quot;3&quot; unique_id=&quot;11324&quot;&gt;&lt;property id=&quot;20148&quot; value=&quot;5&quot;/&gt;&lt;property id=&quot;20300&quot; value=&quot;Slide 13 - &amp;quot;Financial Impact&amp;quot;&quot;/&gt;&lt;property id=&quot;20307&quot; value=&quot;296&quot;/&gt;&lt;/object&gt;&lt;object type=&quot;3&quot; unique_id=&quot;11437&quot;&gt;&lt;property id=&quot;20148&quot; value=&quot;5&quot;/&gt;&lt;property id=&quot;20300&quot; value=&quot;Slide 14 - &amp;quot;Role of enterprise systems in the procurement process&amp;quot;&quot;/&gt;&lt;property id=&quot;20307&quot; value=&quot;297&quot;/&gt;&lt;/object&gt;&lt;object type=&quot;3&quot; unique_id=&quot;11494&quot;&gt;&lt;property id=&quot;20148&quot; value=&quot;5&quot;/&gt;&lt;property id=&quot;20300&quot; value=&quot;Slide 22 - &amp;quot;Process monitoring (Information flow)&amp;quot;&quot;/&gt;&lt;property id=&quot;20307&quot; value=&quot;298&quot;/&gt;&lt;/object&gt;&lt;/object&gt;&lt;object type=&quot;8&quot; unique_id=&quot;10095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891</Words>
  <Application>Microsoft Office PowerPoint</Application>
  <PresentationFormat>On-screen Show (4:3)</PresentationFormat>
  <Paragraphs>152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Equity</vt:lpstr>
      <vt:lpstr>Chapter 3:  The Procurement Process</vt:lpstr>
      <vt:lpstr>Outline</vt:lpstr>
      <vt:lpstr>A Basic Procurement Process</vt:lpstr>
      <vt:lpstr>Physical Flow</vt:lpstr>
      <vt:lpstr>Physical Flow</vt:lpstr>
      <vt:lpstr>Document flow</vt:lpstr>
      <vt:lpstr>Purchase Requisition</vt:lpstr>
      <vt:lpstr>Purchase Order</vt:lpstr>
      <vt:lpstr>Packing List</vt:lpstr>
      <vt:lpstr>A Goods Receipt Document</vt:lpstr>
      <vt:lpstr>A Vender Invoice</vt:lpstr>
      <vt:lpstr>Information Flow</vt:lpstr>
      <vt:lpstr>Financial Impact</vt:lpstr>
      <vt:lpstr>Role of enterprise systems in the procurement process</vt:lpstr>
      <vt:lpstr>Enterprise systems in Procurement</vt:lpstr>
      <vt:lpstr>Purchase Requisition in SAP</vt:lpstr>
      <vt:lpstr>Purchase Order in SAP</vt:lpstr>
      <vt:lpstr>Goods Receipt in SAP</vt:lpstr>
      <vt:lpstr>Invoice Receipt in SAP</vt:lpstr>
      <vt:lpstr>Vender Payment in SAP – Initial Screen</vt:lpstr>
      <vt:lpstr>Vender Payment in SAP – Processing</vt:lpstr>
      <vt:lpstr>Process monitoring (Information flow)</vt:lpstr>
      <vt:lpstr>Purchase Requisition History</vt:lpstr>
      <vt:lpstr>Purchase Order History</vt:lpstr>
      <vt:lpstr>Process-Level Information</vt:lpstr>
      <vt:lpstr>Exercise Using Simulated SAP</vt:lpstr>
    </vt:vector>
  </TitlesOfParts>
  <Company>GVSU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Enterprise Systems</dc:title>
  <dc:creator>magals</dc:creator>
  <cp:lastModifiedBy>magals</cp:lastModifiedBy>
  <cp:revision>54</cp:revision>
  <dcterms:created xsi:type="dcterms:W3CDTF">2008-08-28T20:57:20Z</dcterms:created>
  <dcterms:modified xsi:type="dcterms:W3CDTF">2008-09-15T21:30:13Z</dcterms:modified>
</cp:coreProperties>
</file>